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27"/>
  </p:notesMasterIdLst>
  <p:sldIdLst>
    <p:sldId id="256" r:id="rId6"/>
    <p:sldId id="257" r:id="rId7"/>
    <p:sldId id="259" r:id="rId8"/>
    <p:sldId id="262" r:id="rId9"/>
    <p:sldId id="265" r:id="rId10"/>
    <p:sldId id="266" r:id="rId11"/>
    <p:sldId id="258" r:id="rId12"/>
    <p:sldId id="260" r:id="rId13"/>
    <p:sldId id="275" r:id="rId14"/>
    <p:sldId id="261" r:id="rId15"/>
    <p:sldId id="267" r:id="rId16"/>
    <p:sldId id="268" r:id="rId17"/>
    <p:sldId id="271" r:id="rId18"/>
    <p:sldId id="276" r:id="rId19"/>
    <p:sldId id="263" r:id="rId20"/>
    <p:sldId id="269" r:id="rId21"/>
    <p:sldId id="264" r:id="rId22"/>
    <p:sldId id="277" r:id="rId23"/>
    <p:sldId id="272" r:id="rId24"/>
    <p:sldId id="274" r:id="rId25"/>
    <p:sldId id="273"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1955" autoAdjust="0"/>
  </p:normalViewPr>
  <p:slideViewPr>
    <p:cSldViewPr>
      <p:cViewPr varScale="1">
        <p:scale>
          <a:sx n="72" d="100"/>
          <a:sy n="72" d="100"/>
        </p:scale>
        <p:origin x="93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EAB164-584F-43DF-9D28-50F400741572}" type="datetimeFigureOut">
              <a:rPr lang="en-CA" smtClean="0"/>
              <a:t>2019-10-11</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8242140-8C8B-4B89-8872-866DDA3BF01F}" type="slidenum">
              <a:rPr lang="en-CA" smtClean="0"/>
              <a:t>‹#›</a:t>
            </a:fld>
            <a:endParaRPr lang="en-CA"/>
          </a:p>
        </p:txBody>
      </p:sp>
    </p:spTree>
    <p:extLst>
      <p:ext uri="{BB962C8B-B14F-4D97-AF65-F5344CB8AC3E}">
        <p14:creationId xmlns:p14="http://schemas.microsoft.com/office/powerpoint/2010/main" val="2754284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Introductions</a:t>
            </a:r>
          </a:p>
        </p:txBody>
      </p:sp>
      <p:sp>
        <p:nvSpPr>
          <p:cNvPr id="4" name="Slide Number Placeholder 3"/>
          <p:cNvSpPr>
            <a:spLocks noGrp="1"/>
          </p:cNvSpPr>
          <p:nvPr>
            <p:ph type="sldNum" sz="quarter" idx="10"/>
          </p:nvPr>
        </p:nvSpPr>
        <p:spPr/>
        <p:txBody>
          <a:bodyPr/>
          <a:lstStyle/>
          <a:p>
            <a:fld id="{18242140-8C8B-4B89-8872-866DDA3BF01F}" type="slidenum">
              <a:rPr lang="en-CA" smtClean="0"/>
              <a:t>1</a:t>
            </a:fld>
            <a:endParaRPr lang="en-CA"/>
          </a:p>
        </p:txBody>
      </p:sp>
    </p:spTree>
    <p:extLst>
      <p:ext uri="{BB962C8B-B14F-4D97-AF65-F5344CB8AC3E}">
        <p14:creationId xmlns:p14="http://schemas.microsoft.com/office/powerpoint/2010/main" val="3589991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Bain outlines on page 31 that</a:t>
            </a:r>
            <a:r>
              <a:rPr lang="en-CA" baseline="0" dirty="0"/>
              <a:t> good “questions are crucial” to learning, as they “help us construct knowledge. . . . Some cognitive scientists think that questions are so important that we cannot learn until the right one has been asked: if memory does not ask the question, it will not know where to index the answer. The more questions we ask, the more ways we can index a thought in memory. Better indexing produces greater flexibility, easier recall, and richer understanding.” (31)</a:t>
            </a:r>
          </a:p>
          <a:p>
            <a:endParaRPr lang="en-CA" baseline="0" dirty="0"/>
          </a:p>
          <a:p>
            <a:r>
              <a:rPr lang="en-CA" dirty="0"/>
              <a:t>What have I learned?</a:t>
            </a:r>
          </a:p>
          <a:p>
            <a:r>
              <a:rPr lang="en-CA" dirty="0"/>
              <a:t>How did I learn that?</a:t>
            </a:r>
          </a:p>
          <a:p>
            <a:r>
              <a:rPr lang="en-CA" dirty="0"/>
              <a:t>What helped me learn? What didn’t help me learn? ARE</a:t>
            </a:r>
            <a:r>
              <a:rPr lang="en-CA" baseline="0" dirty="0"/>
              <a:t> YOU SURE???</a:t>
            </a:r>
            <a:endParaRPr lang="en-CA" dirty="0"/>
          </a:p>
          <a:p>
            <a:r>
              <a:rPr lang="en-CA" dirty="0"/>
              <a:t>What does that tell me about the nature of my learning? About myself as a learner?</a:t>
            </a:r>
          </a:p>
          <a:p>
            <a:r>
              <a:rPr lang="en-CA" dirty="0"/>
              <a:t>How do these new experiences relate to my prior beliefs about reality and my values?</a:t>
            </a:r>
          </a:p>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11</a:t>
            </a:fld>
            <a:endParaRPr lang="en-CA"/>
          </a:p>
        </p:txBody>
      </p:sp>
    </p:spTree>
    <p:extLst>
      <p:ext uri="{BB962C8B-B14F-4D97-AF65-F5344CB8AC3E}">
        <p14:creationId xmlns:p14="http://schemas.microsoft.com/office/powerpoint/2010/main" val="2031147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Many of these prompts are best</a:t>
            </a:r>
            <a:r>
              <a:rPr lang="en-CA" baseline="0" dirty="0"/>
              <a:t> engaged in dialogue with others</a:t>
            </a:r>
          </a:p>
          <a:p>
            <a:endParaRPr lang="en-CA" baseline="0" dirty="0"/>
          </a:p>
          <a:p>
            <a:r>
              <a:rPr lang="en-CA" dirty="0"/>
              <a:t>Do these new experiences contain any implications for my future life as a professional, as n individual, as a member of various social groups, or as a member of difference political communities?</a:t>
            </a:r>
          </a:p>
          <a:p>
            <a:r>
              <a:rPr lang="en-CA" dirty="0"/>
              <a:t>Does this recent learning create a need or desire for additional learning?</a:t>
            </a:r>
          </a:p>
          <a:p>
            <a:r>
              <a:rPr lang="en-CA" dirty="0"/>
              <a:t>Of so, how would I learn that? Read a book, talk to someone, do an experiment, attend a conference or workshop, or something else?</a:t>
            </a:r>
          </a:p>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12</a:t>
            </a:fld>
            <a:endParaRPr lang="en-CA"/>
          </a:p>
        </p:txBody>
      </p:sp>
    </p:spTree>
    <p:extLst>
      <p:ext uri="{BB962C8B-B14F-4D97-AF65-F5344CB8AC3E}">
        <p14:creationId xmlns:p14="http://schemas.microsoft.com/office/powerpoint/2010/main" val="606589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Share a few examples</a:t>
            </a:r>
            <a:r>
              <a:rPr lang="en-CA" baseline="0" dirty="0"/>
              <a:t> of specific questions from Bowen here for each</a:t>
            </a:r>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13</a:t>
            </a:fld>
            <a:endParaRPr lang="en-CA"/>
          </a:p>
        </p:txBody>
      </p:sp>
    </p:spTree>
    <p:extLst>
      <p:ext uri="{BB962C8B-B14F-4D97-AF65-F5344CB8AC3E}">
        <p14:creationId xmlns:p14="http://schemas.microsoft.com/office/powerpoint/2010/main" val="1261328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The same is true for problem practice, skill</a:t>
            </a:r>
            <a:r>
              <a:rPr lang="en-CA" baseline="0" dirty="0"/>
              <a:t> development</a:t>
            </a:r>
          </a:p>
          <a:p>
            <a:endParaRPr lang="en-CA" baseline="0" dirty="0"/>
          </a:p>
          <a:p>
            <a:r>
              <a:rPr lang="en-CA" baseline="0" dirty="0"/>
              <a:t>Despite this, students will tell you that they learn better in blocks—the research simply doesn’t support this: EXAMPLE OF MENTAL MODELS CHANGING SLOWLY</a:t>
            </a:r>
          </a:p>
          <a:p>
            <a:endParaRPr lang="en-CA" baseline="0" dirty="0"/>
          </a:p>
          <a:p>
            <a:r>
              <a:rPr lang="en-CA" baseline="0" dirty="0"/>
              <a:t>Again, we can talk about student mental models all we like, but a great part of this also involves us using evidence-based strategies and explaining them to students. Get them reflecting on how they prepare for our classes and study for our exams.</a:t>
            </a:r>
          </a:p>
          <a:p>
            <a:endParaRPr lang="en-CA" baseline="0" dirty="0"/>
          </a:p>
          <a:p>
            <a:r>
              <a:rPr lang="en-CA" baseline="0" dirty="0"/>
              <a:t>Building in reflective activities throughout the course, also helps them to master these skills more fully than if we just did it in a single part of the course. Once it becomes part of what learning looks like in your course then students have the greatest potential to build a new mental model or growth mindset that understands the generative effect of reflection.</a:t>
            </a:r>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15</a:t>
            </a:fld>
            <a:endParaRPr lang="en-CA"/>
          </a:p>
        </p:txBody>
      </p:sp>
    </p:spTree>
    <p:extLst>
      <p:ext uri="{BB962C8B-B14F-4D97-AF65-F5344CB8AC3E}">
        <p14:creationId xmlns:p14="http://schemas.microsoft.com/office/powerpoint/2010/main" val="3749378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Think/pair/share or other kinds of classroom discussions (online or face-to-face)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Writing assignments, independent or collaborative: (especially writing about something they’ve written)</a:t>
            </a:r>
          </a:p>
          <a:p>
            <a:endParaRPr lang="en-CA" dirty="0"/>
          </a:p>
          <a:p>
            <a:pPr lvl="1"/>
            <a:r>
              <a:rPr lang="en-CA" dirty="0"/>
              <a:t>Direct observation</a:t>
            </a:r>
          </a:p>
          <a:p>
            <a:pPr lvl="1"/>
            <a:r>
              <a:rPr lang="en-CA" dirty="0"/>
              <a:t>About learning process</a:t>
            </a:r>
          </a:p>
          <a:p>
            <a:pPr lvl="1"/>
            <a:r>
              <a:rPr lang="en-CA" dirty="0"/>
              <a:t>About another assignment or exam</a:t>
            </a:r>
          </a:p>
          <a:p>
            <a:pPr lvl="1"/>
            <a:r>
              <a:rPr lang="en-CA" dirty="0" err="1"/>
              <a:t>Journalling</a:t>
            </a:r>
            <a:endParaRPr lang="en-CA" dirty="0"/>
          </a:p>
          <a:p>
            <a:pPr lvl="1"/>
            <a:r>
              <a:rPr lang="en-CA" dirty="0"/>
              <a:t>One-minute papers or other kinds of formative assessment</a:t>
            </a:r>
          </a:p>
          <a:p>
            <a:r>
              <a:rPr lang="en-CA" dirty="0"/>
              <a:t>Portfolios</a:t>
            </a:r>
          </a:p>
          <a:p>
            <a:endParaRPr lang="en-CA" dirty="0"/>
          </a:p>
          <a:p>
            <a:r>
              <a:rPr lang="en-CA" dirty="0"/>
              <a:t>Any authentic learning experience: any activity that bring disciplinary theory to life stimulates reflection  (Doyle 36-7)</a:t>
            </a:r>
          </a:p>
          <a:p>
            <a:r>
              <a:rPr lang="en-CA" dirty="0"/>
              <a:t>Self-assessment, especially for activities that require a formal analysis of one’s own performance with specific prompts (Ambrose et al 210)</a:t>
            </a:r>
          </a:p>
          <a:p>
            <a:endParaRPr lang="en-CA" dirty="0"/>
          </a:p>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16</a:t>
            </a:fld>
            <a:endParaRPr lang="en-CA"/>
          </a:p>
        </p:txBody>
      </p:sp>
    </p:spTree>
    <p:extLst>
      <p:ext uri="{BB962C8B-B14F-4D97-AF65-F5344CB8AC3E}">
        <p14:creationId xmlns:p14="http://schemas.microsoft.com/office/powerpoint/2010/main" val="191423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Modelling is a powerful motivator</a:t>
            </a:r>
          </a:p>
          <a:p>
            <a:endParaRPr lang="en-CA" dirty="0"/>
          </a:p>
          <a:p>
            <a:r>
              <a:rPr lang="en-CA" dirty="0"/>
              <a:t>If students see us modelling reflective practice to improve our teaching, they will be more likely to recognize its value</a:t>
            </a:r>
          </a:p>
          <a:p>
            <a:r>
              <a:rPr lang="en-CA" dirty="0"/>
              <a:t>Talk to your class openly about your reflections</a:t>
            </a:r>
          </a:p>
          <a:p>
            <a:pPr lvl="1"/>
            <a:r>
              <a:rPr lang="en-CA" dirty="0"/>
              <a:t>Explain how you are using your reflections and theirs to inform class direction</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Talk to your class about your observations about how class is going, what changes you’ve made in response to certain events.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MODEL </a:t>
            </a:r>
            <a:r>
              <a:rPr lang="en-CA" baseline="0" dirty="0"/>
              <a:t>a growth mindset, one in which you, too, are always working on becoming a better learner and teacher. Then they’ll start to see this practice as not simply something that you are asking them to do in a specific course, but rather as an approach to learning (and to the world) that they can use in many other contexts once they’re done your course.</a:t>
            </a:r>
            <a:endParaRPr lang="en-CA" dirty="0"/>
          </a:p>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17</a:t>
            </a:fld>
            <a:endParaRPr lang="en-CA"/>
          </a:p>
        </p:txBody>
      </p:sp>
    </p:spTree>
    <p:extLst>
      <p:ext uri="{BB962C8B-B14F-4D97-AF65-F5344CB8AC3E}">
        <p14:creationId xmlns:p14="http://schemas.microsoft.com/office/powerpoint/2010/main" val="2231143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1-2-4-ALL</a:t>
            </a:r>
          </a:p>
        </p:txBody>
      </p:sp>
      <p:sp>
        <p:nvSpPr>
          <p:cNvPr id="4" name="Slide Number Placeholder 3"/>
          <p:cNvSpPr>
            <a:spLocks noGrp="1"/>
          </p:cNvSpPr>
          <p:nvPr>
            <p:ph type="sldNum" sz="quarter" idx="5"/>
          </p:nvPr>
        </p:nvSpPr>
        <p:spPr/>
        <p:txBody>
          <a:bodyPr/>
          <a:lstStyle/>
          <a:p>
            <a:fld id="{18242140-8C8B-4B89-8872-866DDA3BF01F}" type="slidenum">
              <a:rPr lang="en-CA" smtClean="0"/>
              <a:t>18</a:t>
            </a:fld>
            <a:endParaRPr lang="en-CA"/>
          </a:p>
        </p:txBody>
      </p:sp>
    </p:spTree>
    <p:extLst>
      <p:ext uri="{BB962C8B-B14F-4D97-AF65-F5344CB8AC3E}">
        <p14:creationId xmlns:p14="http://schemas.microsoft.com/office/powerpoint/2010/main" val="3501443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19</a:t>
            </a:fld>
            <a:endParaRPr lang="en-CA"/>
          </a:p>
        </p:txBody>
      </p:sp>
    </p:spTree>
    <p:extLst>
      <p:ext uri="{BB962C8B-B14F-4D97-AF65-F5344CB8AC3E}">
        <p14:creationId xmlns:p14="http://schemas.microsoft.com/office/powerpoint/2010/main" val="2201205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20</a:t>
            </a:fld>
            <a:endParaRPr lang="en-CA"/>
          </a:p>
        </p:txBody>
      </p:sp>
    </p:spTree>
    <p:extLst>
      <p:ext uri="{BB962C8B-B14F-4D97-AF65-F5344CB8AC3E}">
        <p14:creationId xmlns:p14="http://schemas.microsoft.com/office/powerpoint/2010/main" val="305321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8242140-8C8B-4B89-8872-866DDA3BF01F}" type="slidenum">
              <a:rPr lang="en-CA" smtClean="0"/>
              <a:t>21</a:t>
            </a:fld>
            <a:endParaRPr lang="en-CA"/>
          </a:p>
        </p:txBody>
      </p:sp>
    </p:spTree>
    <p:extLst>
      <p:ext uri="{BB962C8B-B14F-4D97-AF65-F5344CB8AC3E}">
        <p14:creationId xmlns:p14="http://schemas.microsoft.com/office/powerpoint/2010/main" val="2470868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Reflection on reflection </a:t>
            </a:r>
          </a:p>
          <a:p>
            <a:r>
              <a:rPr lang="en-US" dirty="0"/>
              <a:t>Reflection and active learning</a:t>
            </a:r>
          </a:p>
          <a:p>
            <a:r>
              <a:rPr lang="en-US" dirty="0"/>
              <a:t>Previous knowledge and changing mental models</a:t>
            </a:r>
          </a:p>
          <a:p>
            <a:pPr lvl="1"/>
            <a:r>
              <a:rPr lang="en-US" dirty="0"/>
              <a:t>Student resistance</a:t>
            </a:r>
          </a:p>
          <a:p>
            <a:r>
              <a:rPr lang="en-US" dirty="0"/>
              <a:t>Promoting reflection</a:t>
            </a:r>
          </a:p>
          <a:p>
            <a:pPr lvl="1"/>
            <a:r>
              <a:rPr lang="en-US" dirty="0"/>
              <a:t>Prompts</a:t>
            </a:r>
          </a:p>
          <a:p>
            <a:pPr lvl="1"/>
            <a:r>
              <a:rPr lang="en-US" dirty="0"/>
              <a:t>Interleaving</a:t>
            </a:r>
          </a:p>
          <a:p>
            <a:r>
              <a:rPr lang="en-US" dirty="0"/>
              <a:t>Sample activities</a:t>
            </a:r>
          </a:p>
          <a:p>
            <a:r>
              <a:rPr lang="en-US" dirty="0"/>
              <a:t>Modelling</a:t>
            </a:r>
          </a:p>
        </p:txBody>
      </p:sp>
      <p:sp>
        <p:nvSpPr>
          <p:cNvPr id="4" name="Slide Number Placeholder 3"/>
          <p:cNvSpPr>
            <a:spLocks noGrp="1"/>
          </p:cNvSpPr>
          <p:nvPr>
            <p:ph type="sldNum" sz="quarter" idx="10"/>
          </p:nvPr>
        </p:nvSpPr>
        <p:spPr/>
        <p:txBody>
          <a:bodyPr/>
          <a:lstStyle/>
          <a:p>
            <a:fld id="{18242140-8C8B-4B89-8872-866DDA3BF01F}" type="slidenum">
              <a:rPr lang="en-CA" smtClean="0"/>
              <a:t>2</a:t>
            </a:fld>
            <a:endParaRPr lang="en-CA"/>
          </a:p>
        </p:txBody>
      </p:sp>
    </p:spTree>
    <p:extLst>
      <p:ext uri="{BB962C8B-B14F-4D97-AF65-F5344CB8AC3E}">
        <p14:creationId xmlns:p14="http://schemas.microsoft.com/office/powerpoint/2010/main" val="997249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1-2-4-ALL</a:t>
            </a:r>
          </a:p>
          <a:p>
            <a:endParaRPr lang="en-CA" dirty="0"/>
          </a:p>
          <a:p>
            <a:r>
              <a:rPr lang="en-CA" dirty="0"/>
              <a:t>Small group discussion, then share</a:t>
            </a:r>
          </a:p>
        </p:txBody>
      </p:sp>
      <p:sp>
        <p:nvSpPr>
          <p:cNvPr id="4" name="Slide Number Placeholder 3"/>
          <p:cNvSpPr>
            <a:spLocks noGrp="1"/>
          </p:cNvSpPr>
          <p:nvPr>
            <p:ph type="sldNum" sz="quarter" idx="10"/>
          </p:nvPr>
        </p:nvSpPr>
        <p:spPr/>
        <p:txBody>
          <a:bodyPr/>
          <a:lstStyle/>
          <a:p>
            <a:fld id="{18242140-8C8B-4B89-8872-866DDA3BF01F}" type="slidenum">
              <a:rPr lang="en-CA" smtClean="0"/>
              <a:t>3</a:t>
            </a:fld>
            <a:endParaRPr lang="en-CA"/>
          </a:p>
        </p:txBody>
      </p:sp>
    </p:spTree>
    <p:extLst>
      <p:ext uri="{BB962C8B-B14F-4D97-AF65-F5344CB8AC3E}">
        <p14:creationId xmlns:p14="http://schemas.microsoft.com/office/powerpoint/2010/main" val="1807181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4</a:t>
            </a:fld>
            <a:endParaRPr lang="en-CA"/>
          </a:p>
        </p:txBody>
      </p:sp>
    </p:spTree>
    <p:extLst>
      <p:ext uri="{BB962C8B-B14F-4D97-AF65-F5344CB8AC3E}">
        <p14:creationId xmlns:p14="http://schemas.microsoft.com/office/powerpoint/2010/main" val="2236966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According to L. Dee Fink, reflection</a:t>
            </a:r>
            <a:r>
              <a:rPr lang="en-CA" baseline="0" dirty="0"/>
              <a:t> is an essential component of active learning</a:t>
            </a:r>
          </a:p>
          <a:p>
            <a:endParaRPr lang="en-CA" baseline="0" dirty="0"/>
          </a:p>
          <a:p>
            <a:r>
              <a:rPr lang="en-CA" baseline="0" dirty="0"/>
              <a:t>Reflection is essential for making meaning from experience; otherwise, the significance of the experience may remain buried in the unconscious or subconscious level, which may lead it to “be limited, distorted, or even destructive” (117)</a:t>
            </a:r>
          </a:p>
          <a:p>
            <a:endParaRPr lang="en-CA" baseline="0" dirty="0"/>
          </a:p>
          <a:p>
            <a:r>
              <a:rPr lang="en-CA" baseline="0" dirty="0"/>
              <a:t>According to Bain, knowledge is constructed, not received</a:t>
            </a:r>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5</a:t>
            </a:fld>
            <a:endParaRPr lang="en-CA"/>
          </a:p>
        </p:txBody>
      </p:sp>
    </p:spTree>
    <p:extLst>
      <p:ext uri="{BB962C8B-B14F-4D97-AF65-F5344CB8AC3E}">
        <p14:creationId xmlns:p14="http://schemas.microsoft.com/office/powerpoint/2010/main" val="574861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According to L. Dee Fink, reflection is an essential component of active learning</a:t>
            </a:r>
          </a:p>
          <a:p>
            <a:endParaRPr lang="en-CA" dirty="0"/>
          </a:p>
          <a:p>
            <a:r>
              <a:rPr lang="en-CA" dirty="0"/>
              <a:t>Reflection is essential for making meaning from experience; otherwise, the significance of the experience may remain buried in the unconscious or subconscious level, which may lead it to “be limited, distorted, or even destructive” (117)</a:t>
            </a:r>
          </a:p>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6</a:t>
            </a:fld>
            <a:endParaRPr lang="en-CA"/>
          </a:p>
        </p:txBody>
      </p:sp>
    </p:spTree>
    <p:extLst>
      <p:ext uri="{BB962C8B-B14F-4D97-AF65-F5344CB8AC3E}">
        <p14:creationId xmlns:p14="http://schemas.microsoft.com/office/powerpoint/2010/main" val="2893045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As part of an active learning experience, reflection involves cognitive activity</a:t>
            </a:r>
          </a:p>
          <a:p>
            <a:endParaRPr lang="en-CA" dirty="0"/>
          </a:p>
          <a:p>
            <a:r>
              <a:rPr lang="en-CA" dirty="0"/>
              <a:t>Retrieval: recalling recently learning knowledge to mind—it mainly is a form of retrieval practice</a:t>
            </a:r>
            <a:r>
              <a:rPr lang="en-CA" baseline="0" dirty="0"/>
              <a:t> </a:t>
            </a:r>
            <a:endParaRPr lang="en-CA" dirty="0"/>
          </a:p>
          <a:p>
            <a:endParaRPr lang="en-CA" dirty="0"/>
          </a:p>
          <a:p>
            <a:r>
              <a:rPr lang="en-CA" dirty="0"/>
              <a:t>Elaboration: connecting new knowledge to what you already know—”The power of reflection is that is causes an</a:t>
            </a:r>
            <a:r>
              <a:rPr lang="en-CA" baseline="0" dirty="0"/>
              <a:t> increase in the number of connections our students can make between the new information they are learning and their prior knowledge” (Doyle 145)</a:t>
            </a:r>
            <a:endParaRPr lang="en-CA" dirty="0"/>
          </a:p>
          <a:p>
            <a:endParaRPr lang="en-CA" dirty="0"/>
          </a:p>
          <a:p>
            <a:r>
              <a:rPr lang="en-CA" dirty="0"/>
              <a:t>Generation: rephrasing</a:t>
            </a:r>
            <a:r>
              <a:rPr lang="en-CA" baseline="0" dirty="0"/>
              <a:t> key ideas in your own words, visualizing what you might do differently next time; new knowledge; makes the mind more receptive to new learning (for example, asking students to try something before they have fully learned it)</a:t>
            </a:r>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7</a:t>
            </a:fld>
            <a:endParaRPr lang="en-CA"/>
          </a:p>
        </p:txBody>
      </p:sp>
    </p:spTree>
    <p:extLst>
      <p:ext uri="{BB962C8B-B14F-4D97-AF65-F5344CB8AC3E}">
        <p14:creationId xmlns:p14="http://schemas.microsoft.com/office/powerpoint/2010/main" val="42580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CA" dirty="0"/>
              <a:t>—”The power of reflection is that is causes an increase in the number of connections our students can make between the new information they are learning and their prior knowledge” (Doyle 145)</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Bain outlines on page 31 that</a:t>
            </a:r>
            <a:r>
              <a:rPr lang="en-CA" baseline="0" dirty="0"/>
              <a:t> good “questions are crucial” to learning, as they “help us construct knowledge. . . . Some cognitive scientists think that questions are so important that we cannot learn until the right one has been asked: if memory does not ask the question, it will not know where to index the answer. The more questions we ask, the more ways we can index a thought in memory. Better indexing produces greater flexibility, easier recall, and richer understanding.” (31)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a:t>Students can be resistant when asked to come up with questions on their own and to help guide discussion.  But the act of trying to articulate what they don’t know or why their assumptions are wrong is one of the things that can help them to rework their mental models. </a:t>
            </a:r>
            <a:endParaRPr lang="en-CA" dirty="0"/>
          </a:p>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8</a:t>
            </a:fld>
            <a:endParaRPr lang="en-CA"/>
          </a:p>
        </p:txBody>
      </p:sp>
    </p:spTree>
    <p:extLst>
      <p:ext uri="{BB962C8B-B14F-4D97-AF65-F5344CB8AC3E}">
        <p14:creationId xmlns:p14="http://schemas.microsoft.com/office/powerpoint/2010/main" val="2067641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Bain outlines on page 31 that</a:t>
            </a:r>
            <a:r>
              <a:rPr lang="en-CA" baseline="0" dirty="0"/>
              <a:t> good “questions are crucial” to learning, as they “help us construct knowledge. . . . Some cognitive scientists think that questions are so important that we cannot learn until the right one has been asked: if memory does not ask the question, it will not know where to index the answer. The more questions we ask, the more ways we can index a thought in memory. Better indexing produces greater flexibility, easier recall, and richer understanding.” (31)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a:t>RESISTANCE </a:t>
            </a:r>
            <a:r>
              <a:rPr lang="mr-IN" baseline="0" dirty="0"/>
              <a:t>–</a:t>
            </a:r>
            <a:r>
              <a:rPr lang="en-CA" baseline="0" dirty="0"/>
              <a:t> This can make students uncomfortable, but through reflective prompts we can help students to understand that true learning, deep learning comes from being challenged and uncomfortable.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CA" dirty="0"/>
          </a:p>
        </p:txBody>
      </p:sp>
      <p:sp>
        <p:nvSpPr>
          <p:cNvPr id="4" name="Slide Number Placeholder 3"/>
          <p:cNvSpPr>
            <a:spLocks noGrp="1"/>
          </p:cNvSpPr>
          <p:nvPr>
            <p:ph type="sldNum" sz="quarter" idx="10"/>
          </p:nvPr>
        </p:nvSpPr>
        <p:spPr/>
        <p:txBody>
          <a:bodyPr/>
          <a:lstStyle/>
          <a:p>
            <a:fld id="{18242140-8C8B-4B89-8872-866DDA3BF01F}" type="slidenum">
              <a:rPr lang="en-CA" smtClean="0"/>
              <a:t>10</a:t>
            </a:fld>
            <a:endParaRPr lang="en-CA"/>
          </a:p>
        </p:txBody>
      </p:sp>
    </p:spTree>
    <p:extLst>
      <p:ext uri="{BB962C8B-B14F-4D97-AF65-F5344CB8AC3E}">
        <p14:creationId xmlns:p14="http://schemas.microsoft.com/office/powerpoint/2010/main" val="3214751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933260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189574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1911444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3203938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15546"/>
            <a:ext cx="10972800" cy="939115"/>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609600" y="1894704"/>
            <a:ext cx="10972800" cy="4231461"/>
          </a:xfrm>
        </p:spPr>
        <p:txBody>
          <a:bodyPr/>
          <a:lstStyle>
            <a:lvl1pPr>
              <a:defRPr sz="3200"/>
            </a:lvl1pPr>
            <a:lvl2pPr>
              <a:defRPr sz="28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pic>
        <p:nvPicPr>
          <p:cNvPr id="8" name="Picture 7" descr="Centre_Excellence_LEFT_RGB"/>
          <p:cNvPicPr/>
          <p:nvPr/>
        </p:nvPicPr>
        <p:blipFill>
          <a:blip r:embed="rId2">
            <a:extLst>
              <a:ext uri="{28A0092B-C50C-407E-A947-70E740481C1C}">
                <a14:useLocalDpi xmlns:a14="http://schemas.microsoft.com/office/drawing/2010/main" val="0"/>
              </a:ext>
            </a:extLst>
          </a:blip>
          <a:srcRect/>
          <a:stretch>
            <a:fillRect/>
          </a:stretch>
        </p:blipFill>
        <p:spPr bwMode="auto">
          <a:xfrm>
            <a:off x="-3" y="44452"/>
            <a:ext cx="3575224" cy="828761"/>
          </a:xfrm>
          <a:prstGeom prst="rect">
            <a:avLst/>
          </a:prstGeom>
          <a:noFill/>
          <a:ln>
            <a:noFill/>
          </a:ln>
        </p:spPr>
      </p:pic>
    </p:spTree>
    <p:extLst>
      <p:ext uri="{BB962C8B-B14F-4D97-AF65-F5344CB8AC3E}">
        <p14:creationId xmlns:p14="http://schemas.microsoft.com/office/powerpoint/2010/main" val="192697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2045597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A971F1-239F-4D5B-8FA8-E39244841E92}"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3712928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A971F1-239F-4D5B-8FA8-E39244841E92}" type="datetimeFigureOut">
              <a:rPr lang="en-US" smtClean="0"/>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600665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A971F1-239F-4D5B-8FA8-E39244841E92}" type="datetimeFigureOut">
              <a:rPr lang="en-US" smtClean="0"/>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2017910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971F1-239F-4D5B-8FA8-E39244841E92}" type="datetimeFigureOut">
              <a:rPr lang="en-US" smtClean="0"/>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1841791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1A971F1-239F-4D5B-8FA8-E39244841E92}"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424549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38852459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1A971F1-239F-4D5B-8FA8-E39244841E92}"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3506955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1428847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21808604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87C91E-2575-4CFF-972B-5B7B625EC29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31751007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87C91E-2575-4CFF-972B-5B7B625EC29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3746170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87C91E-2575-4CFF-972B-5B7B625EC29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42382538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87C91E-2575-4CFF-972B-5B7B625EC29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973660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87C91E-2575-4CFF-972B-5B7B625EC293}" type="datetimeFigureOut">
              <a:rPr lang="en-US" smtClean="0"/>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16643719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87C91E-2575-4CFF-972B-5B7B625EC293}" type="datetimeFigureOut">
              <a:rPr lang="en-US" smtClean="0"/>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782318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7C91E-2575-4CFF-972B-5B7B625EC293}" type="datetimeFigureOut">
              <a:rPr lang="en-US" smtClean="0"/>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209962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971F1-239F-4D5B-8FA8-E39244841E92}"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32646884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587C91E-2575-4CFF-972B-5B7B625EC29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33661748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587C91E-2575-4CFF-972B-5B7B625EC29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990446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87C91E-2575-4CFF-972B-5B7B625EC29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39814121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87C91E-2575-4CFF-972B-5B7B625EC29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5380-7624-4F56-8258-6724DB2D140E}" type="slidenum">
              <a:rPr lang="en-US" smtClean="0"/>
              <a:t>‹#›</a:t>
            </a:fld>
            <a:endParaRPr lang="en-US"/>
          </a:p>
        </p:txBody>
      </p:sp>
    </p:spTree>
    <p:extLst>
      <p:ext uri="{BB962C8B-B14F-4D97-AF65-F5344CB8AC3E}">
        <p14:creationId xmlns:p14="http://schemas.microsoft.com/office/powerpoint/2010/main" val="37761040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36018905"/>
      </p:ext>
    </p:extLst>
  </p:cSld>
  <p:clrMapOvr>
    <a:overrideClrMapping bg1="dk1" tx1="lt1" bg2="dk2" tx2="lt2" accent1="accent1" accent2="accent2" accent3="accent3" accent4="accent4" accent5="accent5" accent6="accent6" hlink="hlink" folHlink="folHlink"/>
  </p:clrMapOvr>
  <p:transition>
    <p:pull dir="lu"/>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480356471"/>
      </p:ext>
    </p:extLst>
  </p:cSld>
  <p:clrMapOvr>
    <a:masterClrMapping/>
  </p:clrMapOvr>
  <p:transition>
    <p:pull dir="lu"/>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975499975"/>
      </p:ext>
    </p:extLst>
  </p:cSld>
  <p:clrMapOvr>
    <a:overrideClrMapping bg1="dk1" tx1="lt1" bg2="dk2" tx2="lt2" accent1="accent1" accent2="accent2" accent3="accent3" accent4="accent4" accent5="accent5" accent6="accent6" hlink="hlink" folHlink="folHlink"/>
  </p:clrMapOvr>
  <p:transition>
    <p:pull dir="lu"/>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831679029"/>
      </p:ext>
    </p:extLst>
  </p:cSld>
  <p:clrMapOvr>
    <a:masterClrMapping/>
  </p:clrMapOvr>
  <p:transition>
    <p:pull dir="l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9" y="1859760"/>
            <a:ext cx="5389033"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650337918"/>
      </p:ext>
    </p:extLst>
  </p:cSld>
  <p:clrMapOvr>
    <a:masterClrMapping/>
  </p:clrMapOvr>
  <p:transition>
    <p:pull dir="lu"/>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1358508671"/>
      </p:ext>
    </p:extLst>
  </p:cSld>
  <p:clrMapOvr>
    <a:masterClrMapping/>
  </p:clrMapOvr>
  <p:transition>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A971F1-239F-4D5B-8FA8-E39244841E92}"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38586980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642162915"/>
      </p:ext>
    </p:extLst>
  </p:cSld>
  <p:clrMapOvr>
    <a:masterClrMapping/>
  </p:clrMapOvr>
  <p:transition>
    <p:pull dir="l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en-US"/>
              <a:t>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682479136"/>
      </p:ext>
    </p:extLst>
  </p:cSld>
  <p:clrMapOvr>
    <a:masterClrMapping/>
  </p:clrMapOvr>
  <p:transition>
    <p:pull dir="lu"/>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69600" y="6356353"/>
            <a:ext cx="812800" cy="365125"/>
          </a:xfrm>
        </p:spPr>
        <p:txBody>
          <a:bodyPr/>
          <a:lstStyle/>
          <a:p>
            <a:fld id="{9E449EE8-DB02-40AA-9103-CE9E72483BB3}" type="slidenum">
              <a:rPr lang="en-CA" smtClean="0"/>
              <a:pPr/>
              <a:t>‹#›</a:t>
            </a:fld>
            <a:endParaRPr lang="en-CA"/>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11" name="Freeform 10"/>
          <p:cNvSpPr>
            <a:spLocks/>
          </p:cNvSpPr>
          <p:nvPr/>
        </p:nvSpPr>
        <p:spPr bwMode="auto">
          <a:xfrm flipV="1">
            <a:off x="5842000" y="6219828"/>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Tree>
    <p:extLst>
      <p:ext uri="{BB962C8B-B14F-4D97-AF65-F5344CB8AC3E}">
        <p14:creationId xmlns:p14="http://schemas.microsoft.com/office/powerpoint/2010/main" val="2097134858"/>
      </p:ext>
    </p:extLst>
  </p:cSld>
  <p:clrMapOvr>
    <a:masterClrMapping/>
  </p:clrMapOvr>
  <p:transition>
    <p:pull dir="lu"/>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931661755"/>
      </p:ext>
    </p:extLst>
  </p:cSld>
  <p:clrMapOvr>
    <a:masterClrMapping/>
  </p:clrMapOvr>
  <p:transition>
    <p:pull dir="lu"/>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077495333"/>
      </p:ext>
    </p:extLst>
  </p:cSld>
  <p:clrMapOvr>
    <a:masterClrMapping/>
  </p:clrMapOvr>
  <p:transition>
    <p:pull dir="lu"/>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807273690"/>
      </p:ext>
    </p:extLst>
  </p:cSld>
  <p:clrMapOvr>
    <a:overrideClrMapping bg1="dk1" tx1="lt1" bg2="dk2" tx2="lt2" accent1="accent1" accent2="accent2" accent3="accent3" accent4="accent4" accent5="accent5" accent6="accent6" hlink="hlink" folHlink="folHlink"/>
  </p:clrMapOvr>
  <p:transition>
    <p:pull dir="lu"/>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238197711"/>
      </p:ext>
    </p:extLst>
  </p:cSld>
  <p:clrMapOvr>
    <a:masterClrMapping/>
  </p:clrMapOvr>
  <p:transition>
    <p:pull dir="lu"/>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530611928"/>
      </p:ext>
    </p:extLst>
  </p:cSld>
  <p:clrMapOvr>
    <a:overrideClrMapping bg1="dk1" tx1="lt1" bg2="dk2" tx2="lt2" accent1="accent1" accent2="accent2" accent3="accent3" accent4="accent4" accent5="accent5" accent6="accent6" hlink="hlink" folHlink="folHlink"/>
  </p:clrMapOvr>
  <p:transition>
    <p:pull dir="lu"/>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560713802"/>
      </p:ext>
    </p:extLst>
  </p:cSld>
  <p:clrMapOvr>
    <a:masterClrMapping/>
  </p:clrMapOvr>
  <p:transition>
    <p:pull dir="lu"/>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9" y="1859760"/>
            <a:ext cx="5389033"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1207321157"/>
      </p:ext>
    </p:extLst>
  </p:cSld>
  <p:clrMapOvr>
    <a:masterClrMapping/>
  </p:clrMapOvr>
  <p:transition>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A971F1-239F-4D5B-8FA8-E39244841E92}" type="datetimeFigureOut">
              <a:rPr lang="en-US" smtClean="0"/>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237877511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896533175"/>
      </p:ext>
    </p:extLst>
  </p:cSld>
  <p:clrMapOvr>
    <a:masterClrMapping/>
  </p:clrMapOvr>
  <p:transition>
    <p:pull dir="lu"/>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394156275"/>
      </p:ext>
    </p:extLst>
  </p:cSld>
  <p:clrMapOvr>
    <a:masterClrMapping/>
  </p:clrMapOvr>
  <p:transition>
    <p:pull dir="lu"/>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en-US"/>
              <a:t>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397308560"/>
      </p:ext>
    </p:extLst>
  </p:cSld>
  <p:clrMapOvr>
    <a:masterClrMapping/>
  </p:clrMapOvr>
  <p:transition>
    <p:pull dir="lu"/>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69600" y="6356353"/>
            <a:ext cx="812800" cy="365125"/>
          </a:xfrm>
        </p:spPr>
        <p:txBody>
          <a:bodyPr/>
          <a:lstStyle/>
          <a:p>
            <a:fld id="{9E449EE8-DB02-40AA-9103-CE9E72483BB3}" type="slidenum">
              <a:rPr lang="en-CA" smtClean="0"/>
              <a:pPr/>
              <a:t>‹#›</a:t>
            </a:fld>
            <a:endParaRPr lang="en-CA"/>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11" name="Freeform 10"/>
          <p:cNvSpPr>
            <a:spLocks/>
          </p:cNvSpPr>
          <p:nvPr/>
        </p:nvSpPr>
        <p:spPr bwMode="auto">
          <a:xfrm flipV="1">
            <a:off x="5842000" y="6219828"/>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Tree>
    <p:extLst>
      <p:ext uri="{BB962C8B-B14F-4D97-AF65-F5344CB8AC3E}">
        <p14:creationId xmlns:p14="http://schemas.microsoft.com/office/powerpoint/2010/main" val="2863972512"/>
      </p:ext>
    </p:extLst>
  </p:cSld>
  <p:clrMapOvr>
    <a:masterClrMapping/>
  </p:clrMapOvr>
  <p:transition>
    <p:pull dir="lu"/>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4140110066"/>
      </p:ext>
    </p:extLst>
  </p:cSld>
  <p:clrMapOvr>
    <a:masterClrMapping/>
  </p:clrMapOvr>
  <p:transition>
    <p:pull dir="lu"/>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BD869F-5176-4079-98B5-BAE8A1CF5C06}" type="datetimeFigureOut">
              <a:rPr lang="en-US" smtClean="0"/>
              <a:pPr/>
              <a:t>10/11/2019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976161456"/>
      </p:ext>
    </p:extLst>
  </p:cSld>
  <p:clrMapOvr>
    <a:masterClrMapping/>
  </p:clrMapOvr>
  <p:transition>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A971F1-239F-4D5B-8FA8-E39244841E92}" type="datetimeFigureOut">
              <a:rPr lang="en-US" smtClean="0"/>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3000139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971F1-239F-4D5B-8FA8-E39244841E92}" type="datetimeFigureOut">
              <a:rPr lang="en-US" smtClean="0"/>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281361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971F1-239F-4D5B-8FA8-E39244841E92}"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265513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971F1-239F-4D5B-8FA8-E39244841E92}"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464F4-2BE4-4844-8CF8-1B39785FBFE2}" type="slidenum">
              <a:rPr lang="en-US" smtClean="0"/>
              <a:t>‹#›</a:t>
            </a:fld>
            <a:endParaRPr lang="en-US"/>
          </a:p>
        </p:txBody>
      </p:sp>
    </p:spTree>
    <p:extLst>
      <p:ext uri="{BB962C8B-B14F-4D97-AF65-F5344CB8AC3E}">
        <p14:creationId xmlns:p14="http://schemas.microsoft.com/office/powerpoint/2010/main" val="227808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971F1-239F-4D5B-8FA8-E39244841E92}" type="datetimeFigureOut">
              <a:rPr lang="en-US" smtClean="0"/>
              <a:t>10/11/2019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464F4-2BE4-4844-8CF8-1B39785FBFE2}" type="slidenum">
              <a:rPr lang="en-US" smtClean="0"/>
              <a:t>‹#›</a:t>
            </a:fld>
            <a:endParaRPr lang="en-US"/>
          </a:p>
        </p:txBody>
      </p:sp>
    </p:spTree>
    <p:extLst>
      <p:ext uri="{BB962C8B-B14F-4D97-AF65-F5344CB8AC3E}">
        <p14:creationId xmlns:p14="http://schemas.microsoft.com/office/powerpoint/2010/main" val="764534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A971F1-239F-4D5B-8FA8-E39244841E92}" type="datetimeFigureOut">
              <a:rPr lang="en-US" smtClean="0"/>
              <a:t>10/11/2019</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464F4-2BE4-4844-8CF8-1B39785FBFE2}" type="slidenum">
              <a:rPr lang="en-US" smtClean="0"/>
              <a:t>‹#›</a:t>
            </a:fld>
            <a:endParaRPr lang="en-US"/>
          </a:p>
        </p:txBody>
      </p:sp>
    </p:spTree>
    <p:extLst>
      <p:ext uri="{BB962C8B-B14F-4D97-AF65-F5344CB8AC3E}">
        <p14:creationId xmlns:p14="http://schemas.microsoft.com/office/powerpoint/2010/main" val="3182797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587C91E-2575-4CFF-972B-5B7B625EC293}" type="datetimeFigureOut">
              <a:rPr lang="en-US" smtClean="0"/>
              <a:t>10/11/2019</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AC5380-7624-4F56-8258-6724DB2D140E}" type="slidenum">
              <a:rPr lang="en-US" smtClean="0"/>
              <a:t>‹#›</a:t>
            </a:fld>
            <a:endParaRPr lang="en-US"/>
          </a:p>
        </p:txBody>
      </p:sp>
    </p:spTree>
    <p:extLst>
      <p:ext uri="{BB962C8B-B14F-4D97-AF65-F5344CB8AC3E}">
        <p14:creationId xmlns:p14="http://schemas.microsoft.com/office/powerpoint/2010/main" val="34594838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3"/>
            <a:ext cx="28448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fld id="{5FBD869F-5176-4079-98B5-BAE8A1CF5C06}" type="datetimeFigureOut">
              <a:rPr lang="en-US" smtClean="0"/>
              <a:pPr/>
              <a:t>10/11/2019</a:t>
            </a:fld>
            <a:endParaRPr lang="en-CA"/>
          </a:p>
        </p:txBody>
      </p:sp>
      <p:sp>
        <p:nvSpPr>
          <p:cNvPr id="22" name="Footer Placeholder 21"/>
          <p:cNvSpPr>
            <a:spLocks noGrp="1"/>
          </p:cNvSpPr>
          <p:nvPr>
            <p:ph type="ftr" sz="quarter" idx="3"/>
          </p:nvPr>
        </p:nvSpPr>
        <p:spPr>
          <a:xfrm>
            <a:off x="3556000" y="6356353"/>
            <a:ext cx="44704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10566400" y="6356353"/>
            <a:ext cx="1016000" cy="365125"/>
          </a:xfrm>
          <a:prstGeom prst="rect">
            <a:avLst/>
          </a:prstGeom>
        </p:spPr>
        <p:txBody>
          <a:bodyPr vert="horz" lIns="0" tIns="0" rIns="0" bIns="0" anchor="b"/>
          <a:lstStyle>
            <a:lvl1pPr algn="r" eaLnBrk="1" latinLnBrk="0" hangingPunct="1">
              <a:defRPr kumimoji="0" sz="900">
                <a:solidFill>
                  <a:schemeClr val="tx2">
                    <a:shade val="90000"/>
                  </a:schemeClr>
                </a:solidFill>
              </a:defRPr>
            </a:lvl1pPr>
          </a:lstStyle>
          <a:p>
            <a:fld id="{9E449EE8-DB02-40AA-9103-CE9E72483BB3}" type="slidenum">
              <a:rPr lang="en-CA" smtClean="0"/>
              <a:pPr/>
              <a:t>‹#›</a:t>
            </a:fld>
            <a:endParaRPr lang="en-CA"/>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grpSp>
    </p:spTree>
    <p:extLst>
      <p:ext uri="{BB962C8B-B14F-4D97-AF65-F5344CB8AC3E}">
        <p14:creationId xmlns:p14="http://schemas.microsoft.com/office/powerpoint/2010/main" val="36832352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pull dir="lu"/>
  </p:transition>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3"/>
            <a:ext cx="28448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fld id="{5FBD869F-5176-4079-98B5-BAE8A1CF5C06}" type="datetimeFigureOut">
              <a:rPr lang="en-US" smtClean="0"/>
              <a:pPr/>
              <a:t>10/11/2019</a:t>
            </a:fld>
            <a:endParaRPr lang="en-CA"/>
          </a:p>
        </p:txBody>
      </p:sp>
      <p:sp>
        <p:nvSpPr>
          <p:cNvPr id="22" name="Footer Placeholder 21"/>
          <p:cNvSpPr>
            <a:spLocks noGrp="1"/>
          </p:cNvSpPr>
          <p:nvPr>
            <p:ph type="ftr" sz="quarter" idx="3"/>
          </p:nvPr>
        </p:nvSpPr>
        <p:spPr>
          <a:xfrm>
            <a:off x="3556000" y="6356353"/>
            <a:ext cx="44704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10566400" y="6356353"/>
            <a:ext cx="1016000" cy="365125"/>
          </a:xfrm>
          <a:prstGeom prst="rect">
            <a:avLst/>
          </a:prstGeom>
        </p:spPr>
        <p:txBody>
          <a:bodyPr vert="horz" lIns="0" tIns="0" rIns="0" bIns="0" anchor="b"/>
          <a:lstStyle>
            <a:lvl1pPr algn="r" eaLnBrk="1" latinLnBrk="0" hangingPunct="1">
              <a:defRPr kumimoji="0" sz="900">
                <a:solidFill>
                  <a:schemeClr val="tx2">
                    <a:shade val="90000"/>
                  </a:schemeClr>
                </a:solidFill>
              </a:defRPr>
            </a:lvl1pPr>
          </a:lstStyle>
          <a:p>
            <a:fld id="{9E449EE8-DB02-40AA-9103-CE9E72483BB3}" type="slidenum">
              <a:rPr lang="en-CA" smtClean="0"/>
              <a:pPr/>
              <a:t>‹#›</a:t>
            </a:fld>
            <a:endParaRPr lang="en-CA"/>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grpSp>
    </p:spTree>
    <p:extLst>
      <p:ext uri="{BB962C8B-B14F-4D97-AF65-F5344CB8AC3E}">
        <p14:creationId xmlns:p14="http://schemas.microsoft.com/office/powerpoint/2010/main" val="10412140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pull dir="lu"/>
  </p:transition>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914400"/>
            <a:ext cx="8686800" cy="2686051"/>
          </a:xfrm>
        </p:spPr>
        <p:txBody>
          <a:bodyPr>
            <a:normAutofit/>
          </a:bodyPr>
          <a:lstStyle/>
          <a:p>
            <a:r>
              <a:rPr lang="en-US" sz="4800" b="1" dirty="0"/>
              <a:t>Reflective Teaching Practice and Teaching Reflective Practice</a:t>
            </a:r>
          </a:p>
        </p:txBody>
      </p:sp>
      <p:sp>
        <p:nvSpPr>
          <p:cNvPr id="3" name="Subtitle 2"/>
          <p:cNvSpPr>
            <a:spLocks noGrp="1"/>
          </p:cNvSpPr>
          <p:nvPr>
            <p:ph type="subTitle" idx="1"/>
          </p:nvPr>
        </p:nvSpPr>
        <p:spPr>
          <a:xfrm>
            <a:off x="1752600" y="5029200"/>
            <a:ext cx="8686800" cy="609600"/>
          </a:xfrm>
        </p:spPr>
        <p:txBody>
          <a:bodyPr>
            <a:normAutofit/>
          </a:bodyPr>
          <a:lstStyle/>
          <a:p>
            <a:endParaRPr lang="en-US" dirty="0"/>
          </a:p>
        </p:txBody>
      </p:sp>
      <p:pic>
        <p:nvPicPr>
          <p:cNvPr id="4" name="Picture 3" descr="Centre_Excellence_LEFT_RGB"/>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962400"/>
            <a:ext cx="5410200" cy="1295400"/>
          </a:xfrm>
          <a:prstGeom prst="rect">
            <a:avLst/>
          </a:prstGeom>
          <a:noFill/>
          <a:ln>
            <a:noFill/>
          </a:ln>
        </p:spPr>
      </p:pic>
    </p:spTree>
    <p:extLst>
      <p:ext uri="{BB962C8B-B14F-4D97-AF65-F5344CB8AC3E}">
        <p14:creationId xmlns:p14="http://schemas.microsoft.com/office/powerpoint/2010/main" val="4036832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One Option: Prompts</a:t>
            </a:r>
          </a:p>
        </p:txBody>
      </p:sp>
      <p:sp>
        <p:nvSpPr>
          <p:cNvPr id="3" name="Content Placeholder 2"/>
          <p:cNvSpPr>
            <a:spLocks noGrp="1"/>
          </p:cNvSpPr>
          <p:nvPr>
            <p:ph idx="1"/>
          </p:nvPr>
        </p:nvSpPr>
        <p:spPr/>
        <p:txBody>
          <a:bodyPr/>
          <a:lstStyle/>
          <a:p>
            <a:r>
              <a:rPr lang="en-CA" dirty="0"/>
              <a:t>Without appropriate prompts to aid reflection, students don’t have the capacity to assimilate new knowledge (Bain 31)</a:t>
            </a:r>
          </a:p>
          <a:p>
            <a:r>
              <a:rPr lang="en-CA" dirty="0"/>
              <a:t>Through the process of generation, reflection allows students to construct new knowledge (Brown et al 208)</a:t>
            </a:r>
          </a:p>
          <a:p>
            <a:endParaRPr lang="en-CA" dirty="0"/>
          </a:p>
        </p:txBody>
      </p:sp>
    </p:spTree>
    <p:extLst>
      <p:ext uri="{BB962C8B-B14F-4D97-AF65-F5344CB8AC3E}">
        <p14:creationId xmlns:p14="http://schemas.microsoft.com/office/powerpoint/2010/main" val="2725282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219200"/>
          </a:xfrm>
        </p:spPr>
        <p:txBody>
          <a:bodyPr/>
          <a:lstStyle/>
          <a:p>
            <a:r>
              <a:rPr lang="en-CA" dirty="0"/>
              <a:t>Prompts: Examples</a:t>
            </a:r>
          </a:p>
        </p:txBody>
      </p:sp>
      <p:sp>
        <p:nvSpPr>
          <p:cNvPr id="3" name="Content Placeholder 2"/>
          <p:cNvSpPr>
            <a:spLocks noGrp="1"/>
          </p:cNvSpPr>
          <p:nvPr>
            <p:ph idx="1"/>
          </p:nvPr>
        </p:nvSpPr>
        <p:spPr/>
        <p:txBody>
          <a:bodyPr/>
          <a:lstStyle/>
          <a:p>
            <a:r>
              <a:rPr lang="en-CA" dirty="0"/>
              <a:t>What have I learned?</a:t>
            </a:r>
          </a:p>
          <a:p>
            <a:r>
              <a:rPr lang="en-CA" dirty="0"/>
              <a:t>How did I learn that?</a:t>
            </a:r>
          </a:p>
          <a:p>
            <a:r>
              <a:rPr lang="en-CA" dirty="0"/>
              <a:t>What helped me learn? What didn’t help me learn?</a:t>
            </a:r>
          </a:p>
          <a:p>
            <a:r>
              <a:rPr lang="en-CA" dirty="0"/>
              <a:t>What does that tell me about the nature of my learning? About myself as a learner?</a:t>
            </a:r>
          </a:p>
          <a:p>
            <a:r>
              <a:rPr lang="en-CA" dirty="0"/>
              <a:t>How do these new experiences relate to my prior beliefs about reality and my values?</a:t>
            </a:r>
          </a:p>
        </p:txBody>
      </p:sp>
      <p:sp>
        <p:nvSpPr>
          <p:cNvPr id="4" name="TextBox 3"/>
          <p:cNvSpPr txBox="1"/>
          <p:nvPr/>
        </p:nvSpPr>
        <p:spPr>
          <a:xfrm>
            <a:off x="7848600" y="6126163"/>
            <a:ext cx="1981200" cy="369332"/>
          </a:xfrm>
          <a:prstGeom prst="rect">
            <a:avLst/>
          </a:prstGeom>
          <a:noFill/>
        </p:spPr>
        <p:txBody>
          <a:bodyPr wrap="square" rtlCol="0">
            <a:spAutoFit/>
          </a:bodyPr>
          <a:lstStyle/>
          <a:p>
            <a:r>
              <a:rPr lang="en-CA" dirty="0"/>
              <a:t>(Fink 118)</a:t>
            </a:r>
          </a:p>
        </p:txBody>
      </p:sp>
    </p:spTree>
    <p:extLst>
      <p:ext uri="{BB962C8B-B14F-4D97-AF65-F5344CB8AC3E}">
        <p14:creationId xmlns:p14="http://schemas.microsoft.com/office/powerpoint/2010/main" val="1047082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1295400"/>
          </a:xfrm>
        </p:spPr>
        <p:txBody>
          <a:bodyPr/>
          <a:lstStyle/>
          <a:p>
            <a:r>
              <a:rPr lang="en-CA" dirty="0"/>
              <a:t>Prompts: Examples</a:t>
            </a:r>
          </a:p>
        </p:txBody>
      </p:sp>
      <p:sp>
        <p:nvSpPr>
          <p:cNvPr id="3" name="Content Placeholder 2"/>
          <p:cNvSpPr>
            <a:spLocks noGrp="1"/>
          </p:cNvSpPr>
          <p:nvPr>
            <p:ph idx="1"/>
          </p:nvPr>
        </p:nvSpPr>
        <p:spPr/>
        <p:txBody>
          <a:bodyPr>
            <a:normAutofit fontScale="92500"/>
          </a:bodyPr>
          <a:lstStyle/>
          <a:p>
            <a:r>
              <a:rPr lang="en-CA" dirty="0"/>
              <a:t>Do these new experiences contain any implications for my future life as a professional, </a:t>
            </a:r>
            <a:r>
              <a:rPr lang="en-CA"/>
              <a:t>as an </a:t>
            </a:r>
            <a:r>
              <a:rPr lang="en-CA" dirty="0"/>
              <a:t>individual, as a member of various social groups, or as a member of difference political communities?</a:t>
            </a:r>
          </a:p>
          <a:p>
            <a:r>
              <a:rPr lang="en-CA" dirty="0"/>
              <a:t>Does this recent learning create a need or desire for additional learning?</a:t>
            </a:r>
          </a:p>
          <a:p>
            <a:r>
              <a:rPr lang="en-CA" dirty="0"/>
              <a:t>Of so, how would I learn that? Read a book, talk to someone, do an experiment, attend a conference or workshop, or something else?</a:t>
            </a:r>
          </a:p>
        </p:txBody>
      </p:sp>
      <p:sp>
        <p:nvSpPr>
          <p:cNvPr id="4" name="TextBox 3"/>
          <p:cNvSpPr txBox="1"/>
          <p:nvPr/>
        </p:nvSpPr>
        <p:spPr>
          <a:xfrm>
            <a:off x="7924800" y="6324600"/>
            <a:ext cx="1905000" cy="381000"/>
          </a:xfrm>
          <a:prstGeom prst="rect">
            <a:avLst/>
          </a:prstGeom>
          <a:noFill/>
        </p:spPr>
        <p:txBody>
          <a:bodyPr wrap="square" rtlCol="0">
            <a:spAutoFit/>
          </a:bodyPr>
          <a:lstStyle/>
          <a:p>
            <a:r>
              <a:rPr lang="en-CA" dirty="0"/>
              <a:t>(Fink 118)</a:t>
            </a:r>
          </a:p>
        </p:txBody>
      </p:sp>
    </p:spTree>
    <p:extLst>
      <p:ext uri="{BB962C8B-B14F-4D97-AF65-F5344CB8AC3E}">
        <p14:creationId xmlns:p14="http://schemas.microsoft.com/office/powerpoint/2010/main" val="1256377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990600"/>
          </a:xfrm>
        </p:spPr>
        <p:txBody>
          <a:bodyPr/>
          <a:lstStyle/>
          <a:p>
            <a:r>
              <a:rPr lang="en-CA" dirty="0"/>
              <a:t>Writing Prompts</a:t>
            </a:r>
          </a:p>
        </p:txBody>
      </p:sp>
      <p:sp>
        <p:nvSpPr>
          <p:cNvPr id="3" name="Content Placeholder 2"/>
          <p:cNvSpPr>
            <a:spLocks noGrp="1"/>
          </p:cNvSpPr>
          <p:nvPr>
            <p:ph idx="1"/>
          </p:nvPr>
        </p:nvSpPr>
        <p:spPr/>
        <p:txBody>
          <a:bodyPr>
            <a:normAutofit lnSpcReduction="10000"/>
          </a:bodyPr>
          <a:lstStyle/>
          <a:p>
            <a:r>
              <a:rPr lang="en-CA" dirty="0"/>
              <a:t>What does the text say?</a:t>
            </a:r>
          </a:p>
          <a:p>
            <a:r>
              <a:rPr lang="en-CA" dirty="0"/>
              <a:t>How do you or others interpret this text?</a:t>
            </a:r>
          </a:p>
          <a:p>
            <a:r>
              <a:rPr lang="en-CA" dirty="0"/>
              <a:t>How do you understand this text?</a:t>
            </a:r>
          </a:p>
          <a:p>
            <a:r>
              <a:rPr lang="en-CA" dirty="0"/>
              <a:t>Why is this text important?</a:t>
            </a:r>
          </a:p>
          <a:p>
            <a:r>
              <a:rPr lang="en-CA" dirty="0"/>
              <a:t>How does this text do a good or poor job of conveying its message?</a:t>
            </a:r>
          </a:p>
          <a:p>
            <a:r>
              <a:rPr lang="en-CA" dirty="0"/>
              <a:t>Why is this passage important?</a:t>
            </a:r>
          </a:p>
          <a:p>
            <a:r>
              <a:rPr lang="en-CA" dirty="0"/>
              <a:t>Why is this passage disturbing?</a:t>
            </a:r>
          </a:p>
        </p:txBody>
      </p:sp>
      <p:sp>
        <p:nvSpPr>
          <p:cNvPr id="4" name="TextBox 3"/>
          <p:cNvSpPr txBox="1"/>
          <p:nvPr/>
        </p:nvSpPr>
        <p:spPr>
          <a:xfrm>
            <a:off x="7467600" y="6172200"/>
            <a:ext cx="2514600" cy="381000"/>
          </a:xfrm>
          <a:prstGeom prst="rect">
            <a:avLst/>
          </a:prstGeom>
          <a:noFill/>
        </p:spPr>
        <p:txBody>
          <a:bodyPr wrap="square" rtlCol="0">
            <a:spAutoFit/>
          </a:bodyPr>
          <a:lstStyle/>
          <a:p>
            <a:r>
              <a:rPr lang="en-CA" dirty="0"/>
              <a:t>(Bowen 167-8)</a:t>
            </a:r>
          </a:p>
        </p:txBody>
      </p:sp>
    </p:spTree>
    <p:extLst>
      <p:ext uri="{BB962C8B-B14F-4D97-AF65-F5344CB8AC3E}">
        <p14:creationId xmlns:p14="http://schemas.microsoft.com/office/powerpoint/2010/main" val="417181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EE5D-B7E2-4139-AB33-6593D690FBAD}"/>
              </a:ext>
            </a:extLst>
          </p:cNvPr>
          <p:cNvSpPr>
            <a:spLocks noGrp="1"/>
          </p:cNvSpPr>
          <p:nvPr>
            <p:ph type="title"/>
          </p:nvPr>
        </p:nvSpPr>
        <p:spPr/>
        <p:txBody>
          <a:bodyPr/>
          <a:lstStyle/>
          <a:p>
            <a:r>
              <a:rPr lang="en-CA" dirty="0"/>
              <a:t>Prompts</a:t>
            </a:r>
          </a:p>
        </p:txBody>
      </p:sp>
      <p:sp>
        <p:nvSpPr>
          <p:cNvPr id="3" name="Content Placeholder 2">
            <a:extLst>
              <a:ext uri="{FF2B5EF4-FFF2-40B4-BE49-F238E27FC236}">
                <a16:creationId xmlns:a16="http://schemas.microsoft.com/office/drawing/2014/main" id="{DE9EADDE-8942-4EE5-8E96-3C44FD1C98A5}"/>
              </a:ext>
            </a:extLst>
          </p:cNvPr>
          <p:cNvSpPr>
            <a:spLocks noGrp="1"/>
          </p:cNvSpPr>
          <p:nvPr>
            <p:ph idx="1"/>
          </p:nvPr>
        </p:nvSpPr>
        <p:spPr/>
        <p:txBody>
          <a:bodyPr/>
          <a:lstStyle/>
          <a:p>
            <a:r>
              <a:rPr lang="en-CA" dirty="0"/>
              <a:t>Compose three prompts to foster student reflection</a:t>
            </a:r>
          </a:p>
          <a:p>
            <a:r>
              <a:rPr lang="en-CA" dirty="0"/>
              <a:t>What kind of reflection, specifically, are you wanting to result from these particular prompts?</a:t>
            </a:r>
          </a:p>
        </p:txBody>
      </p:sp>
    </p:spTree>
    <p:extLst>
      <p:ext uri="{BB962C8B-B14F-4D97-AF65-F5344CB8AC3E}">
        <p14:creationId xmlns:p14="http://schemas.microsoft.com/office/powerpoint/2010/main" val="1438257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Interleaving</a:t>
            </a:r>
          </a:p>
        </p:txBody>
      </p:sp>
      <p:sp>
        <p:nvSpPr>
          <p:cNvPr id="3" name="Content Placeholder 2"/>
          <p:cNvSpPr>
            <a:spLocks noGrp="1"/>
          </p:cNvSpPr>
          <p:nvPr>
            <p:ph idx="1"/>
          </p:nvPr>
        </p:nvSpPr>
        <p:spPr/>
        <p:txBody>
          <a:bodyPr/>
          <a:lstStyle/>
          <a:p>
            <a:r>
              <a:rPr lang="en-CA" dirty="0"/>
              <a:t>Organize material so that students are working to learn several different concepts or skills simultaneously or in alternation</a:t>
            </a:r>
          </a:p>
          <a:p>
            <a:r>
              <a:rPr lang="en-CA" dirty="0"/>
              <a:t>Learning in blocks may feel like it leads to mastery, but mixing up learning actually leads to better mastery and deeper learning (Brown et al 206-7)</a:t>
            </a:r>
          </a:p>
        </p:txBody>
      </p:sp>
    </p:spTree>
    <p:extLst>
      <p:ext uri="{BB962C8B-B14F-4D97-AF65-F5344CB8AC3E}">
        <p14:creationId xmlns:p14="http://schemas.microsoft.com/office/powerpoint/2010/main" val="1239311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Reflective Activities</a:t>
            </a:r>
          </a:p>
        </p:txBody>
      </p:sp>
      <p:sp>
        <p:nvSpPr>
          <p:cNvPr id="3" name="Content Placeholder 2"/>
          <p:cNvSpPr>
            <a:spLocks noGrp="1"/>
          </p:cNvSpPr>
          <p:nvPr>
            <p:ph idx="1"/>
          </p:nvPr>
        </p:nvSpPr>
        <p:spPr>
          <a:xfrm>
            <a:off x="838200" y="1754660"/>
            <a:ext cx="10591800" cy="4569939"/>
          </a:xfrm>
        </p:spPr>
        <p:txBody>
          <a:bodyPr>
            <a:normAutofit/>
          </a:bodyPr>
          <a:lstStyle/>
          <a:p>
            <a:r>
              <a:rPr lang="en-CA" dirty="0"/>
              <a:t>Classroom discussions (online or face-to-face)</a:t>
            </a:r>
          </a:p>
          <a:p>
            <a:r>
              <a:rPr lang="en-CA" dirty="0"/>
              <a:t>Writing assignments, independent or collaborative </a:t>
            </a:r>
          </a:p>
          <a:p>
            <a:r>
              <a:rPr lang="en-CA" dirty="0"/>
              <a:t>Portfolios</a:t>
            </a:r>
          </a:p>
          <a:p>
            <a:r>
              <a:rPr lang="en-CA" dirty="0"/>
              <a:t>Any authentic learning experience (Doyle 36-7)</a:t>
            </a:r>
          </a:p>
          <a:p>
            <a:r>
              <a:rPr lang="en-CA" dirty="0"/>
              <a:t>Self-assessment (Ambrose et al 210)</a:t>
            </a:r>
          </a:p>
          <a:p>
            <a:r>
              <a:rPr lang="en-CA" dirty="0"/>
              <a:t>Other activities?</a:t>
            </a:r>
          </a:p>
          <a:p>
            <a:endParaRPr lang="en-CA" dirty="0"/>
          </a:p>
          <a:p>
            <a:endParaRPr lang="en-CA" dirty="0"/>
          </a:p>
        </p:txBody>
      </p:sp>
      <p:sp>
        <p:nvSpPr>
          <p:cNvPr id="5" name="TextBox 4"/>
          <p:cNvSpPr txBox="1"/>
          <p:nvPr/>
        </p:nvSpPr>
        <p:spPr>
          <a:xfrm>
            <a:off x="4876800" y="6172200"/>
            <a:ext cx="5562600" cy="369332"/>
          </a:xfrm>
          <a:prstGeom prst="rect">
            <a:avLst/>
          </a:prstGeom>
          <a:noFill/>
        </p:spPr>
        <p:txBody>
          <a:bodyPr wrap="square" rtlCol="0">
            <a:spAutoFit/>
          </a:bodyPr>
          <a:lstStyle/>
          <a:p>
            <a:r>
              <a:rPr lang="en-CA" dirty="0"/>
              <a:t>(Fink 120-37; Bowen 162; Doyle 36-7; Ambrose et al, 210)</a:t>
            </a:r>
          </a:p>
        </p:txBody>
      </p:sp>
    </p:spTree>
    <p:extLst>
      <p:ext uri="{BB962C8B-B14F-4D97-AF65-F5344CB8AC3E}">
        <p14:creationId xmlns:p14="http://schemas.microsoft.com/office/powerpoint/2010/main" val="3788619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Using Reflection for Ourselves</a:t>
            </a:r>
          </a:p>
        </p:txBody>
      </p:sp>
      <p:sp>
        <p:nvSpPr>
          <p:cNvPr id="3" name="Content Placeholder 2"/>
          <p:cNvSpPr>
            <a:spLocks noGrp="1"/>
          </p:cNvSpPr>
          <p:nvPr>
            <p:ph idx="1"/>
          </p:nvPr>
        </p:nvSpPr>
        <p:spPr/>
        <p:txBody>
          <a:bodyPr/>
          <a:lstStyle/>
          <a:p>
            <a:r>
              <a:rPr lang="en-CA" dirty="0"/>
              <a:t>If students see us modelling reflective practice to improve our teaching, they will be more likely to recognize its value</a:t>
            </a:r>
          </a:p>
          <a:p>
            <a:r>
              <a:rPr lang="en-CA" dirty="0"/>
              <a:t>Talk to your class openly about your reflections</a:t>
            </a:r>
          </a:p>
          <a:p>
            <a:r>
              <a:rPr lang="en-CA" dirty="0"/>
              <a:t>Seek their feedback; demonstrate that it matters</a:t>
            </a:r>
          </a:p>
        </p:txBody>
      </p:sp>
    </p:spTree>
    <p:extLst>
      <p:ext uri="{BB962C8B-B14F-4D97-AF65-F5344CB8AC3E}">
        <p14:creationId xmlns:p14="http://schemas.microsoft.com/office/powerpoint/2010/main" val="1139243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0FD8-B2BC-45AF-8B54-C3968534778B}"/>
              </a:ext>
            </a:extLst>
          </p:cNvPr>
          <p:cNvSpPr>
            <a:spLocks noGrp="1"/>
          </p:cNvSpPr>
          <p:nvPr>
            <p:ph type="title"/>
          </p:nvPr>
        </p:nvSpPr>
        <p:spPr/>
        <p:txBody>
          <a:bodyPr/>
          <a:lstStyle/>
          <a:p>
            <a:r>
              <a:rPr lang="en-CA" dirty="0"/>
              <a:t>Using Reflection for Ourselves</a:t>
            </a:r>
          </a:p>
        </p:txBody>
      </p:sp>
      <p:sp>
        <p:nvSpPr>
          <p:cNvPr id="3" name="Content Placeholder 2">
            <a:extLst>
              <a:ext uri="{FF2B5EF4-FFF2-40B4-BE49-F238E27FC236}">
                <a16:creationId xmlns:a16="http://schemas.microsoft.com/office/drawing/2014/main" id="{91BF375D-5443-4CFD-A942-7C8CF4FAA832}"/>
              </a:ext>
            </a:extLst>
          </p:cNvPr>
          <p:cNvSpPr>
            <a:spLocks noGrp="1"/>
          </p:cNvSpPr>
          <p:nvPr>
            <p:ph idx="1"/>
          </p:nvPr>
        </p:nvSpPr>
        <p:spPr/>
        <p:txBody>
          <a:bodyPr/>
          <a:lstStyle/>
          <a:p>
            <a:r>
              <a:rPr lang="en-CA" dirty="0"/>
              <a:t>How do you already use reflection in your teaching practice?</a:t>
            </a:r>
          </a:p>
          <a:p>
            <a:r>
              <a:rPr lang="en-CA" dirty="0"/>
              <a:t>What’s your go-to self-reflection strategy for professional development?</a:t>
            </a:r>
          </a:p>
        </p:txBody>
      </p:sp>
    </p:spTree>
    <p:extLst>
      <p:ext uri="{BB962C8B-B14F-4D97-AF65-F5344CB8AC3E}">
        <p14:creationId xmlns:p14="http://schemas.microsoft.com/office/powerpoint/2010/main" val="161735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Summary</a:t>
            </a:r>
          </a:p>
        </p:txBody>
      </p:sp>
      <p:sp>
        <p:nvSpPr>
          <p:cNvPr id="3" name="Content Placeholder 2"/>
          <p:cNvSpPr>
            <a:spLocks noGrp="1"/>
          </p:cNvSpPr>
          <p:nvPr>
            <p:ph idx="1"/>
          </p:nvPr>
        </p:nvSpPr>
        <p:spPr/>
        <p:txBody>
          <a:bodyPr/>
          <a:lstStyle/>
          <a:p>
            <a:r>
              <a:rPr lang="en-CA" dirty="0"/>
              <a:t>Reflection is a powerful learning tool: it improves recall, understanding, and application of theory to real-world situations</a:t>
            </a:r>
          </a:p>
          <a:p>
            <a:r>
              <a:rPr lang="en-CA" dirty="0"/>
              <a:t>Just as it can help students learn more deeply, it can also help us improve our teaching practice</a:t>
            </a:r>
          </a:p>
        </p:txBody>
      </p:sp>
    </p:spTree>
    <p:extLst>
      <p:ext uri="{BB962C8B-B14F-4D97-AF65-F5344CB8AC3E}">
        <p14:creationId xmlns:p14="http://schemas.microsoft.com/office/powerpoint/2010/main" val="665594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762000" y="1600200"/>
            <a:ext cx="10820400" cy="4876800"/>
          </a:xfrm>
        </p:spPr>
        <p:txBody>
          <a:bodyPr>
            <a:normAutofit/>
          </a:bodyPr>
          <a:lstStyle/>
          <a:p>
            <a:r>
              <a:rPr lang="en-US" dirty="0"/>
              <a:t>Reflection on reflection </a:t>
            </a:r>
          </a:p>
          <a:p>
            <a:r>
              <a:rPr lang="en-US" dirty="0"/>
              <a:t>Reflection and active learning</a:t>
            </a:r>
          </a:p>
          <a:p>
            <a:r>
              <a:rPr lang="en-US" dirty="0"/>
              <a:t>Previous knowledge and changing mental models</a:t>
            </a:r>
          </a:p>
          <a:p>
            <a:r>
              <a:rPr lang="en-US" dirty="0"/>
              <a:t>Promoting reflection</a:t>
            </a:r>
          </a:p>
          <a:p>
            <a:r>
              <a:rPr lang="en-US" dirty="0"/>
              <a:t>Sample activities</a:t>
            </a:r>
          </a:p>
          <a:p>
            <a:r>
              <a:rPr lang="en-US" dirty="0"/>
              <a:t>Modelling</a:t>
            </a:r>
          </a:p>
        </p:txBody>
      </p:sp>
    </p:spTree>
    <p:extLst>
      <p:ext uri="{BB962C8B-B14F-4D97-AF65-F5344CB8AC3E}">
        <p14:creationId xmlns:p14="http://schemas.microsoft.com/office/powerpoint/2010/main" val="1999545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Closing Activity</a:t>
            </a:r>
          </a:p>
        </p:txBody>
      </p:sp>
      <p:sp>
        <p:nvSpPr>
          <p:cNvPr id="3" name="Content Placeholder 2"/>
          <p:cNvSpPr>
            <a:spLocks noGrp="1"/>
          </p:cNvSpPr>
          <p:nvPr>
            <p:ph idx="1"/>
          </p:nvPr>
        </p:nvSpPr>
        <p:spPr/>
        <p:txBody>
          <a:bodyPr/>
          <a:lstStyle/>
          <a:p>
            <a:r>
              <a:rPr lang="en-CA" dirty="0"/>
              <a:t>On the index card provided, please write one thing that one new thing you can do to promote student reflection in your class or to foster your own use of reflection in your professional practice</a:t>
            </a:r>
          </a:p>
          <a:p>
            <a:r>
              <a:rPr lang="en-CA" dirty="0"/>
              <a:t>Put it in the envelope provided and address it with your name and campus address</a:t>
            </a:r>
          </a:p>
          <a:p>
            <a:r>
              <a:rPr lang="en-CA" dirty="0"/>
              <a:t>Hand in the envelope before you leave</a:t>
            </a:r>
          </a:p>
        </p:txBody>
      </p:sp>
    </p:spTree>
    <p:extLst>
      <p:ext uri="{BB962C8B-B14F-4D97-AF65-F5344CB8AC3E}">
        <p14:creationId xmlns:p14="http://schemas.microsoft.com/office/powerpoint/2010/main" val="2062126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Resources</a:t>
            </a:r>
          </a:p>
        </p:txBody>
      </p:sp>
      <p:sp>
        <p:nvSpPr>
          <p:cNvPr id="3" name="Content Placeholder 2"/>
          <p:cNvSpPr>
            <a:spLocks noGrp="1"/>
          </p:cNvSpPr>
          <p:nvPr>
            <p:ph idx="1"/>
          </p:nvPr>
        </p:nvSpPr>
        <p:spPr/>
        <p:txBody>
          <a:bodyPr>
            <a:normAutofit/>
          </a:bodyPr>
          <a:lstStyle/>
          <a:p>
            <a:r>
              <a:rPr lang="en-CA" dirty="0"/>
              <a:t>Ken Bain, </a:t>
            </a:r>
            <a:r>
              <a:rPr lang="en-CA" i="1" dirty="0"/>
              <a:t>What the Best College Teachers Do</a:t>
            </a:r>
          </a:p>
          <a:p>
            <a:r>
              <a:rPr lang="en-CA" dirty="0"/>
              <a:t>Peter C. Brown, et al, </a:t>
            </a:r>
            <a:r>
              <a:rPr lang="en-CA" i="1" dirty="0"/>
              <a:t>Make It Stick</a:t>
            </a:r>
          </a:p>
          <a:p>
            <a:r>
              <a:rPr lang="en-CA" dirty="0"/>
              <a:t>L. Dee Fink, </a:t>
            </a:r>
            <a:r>
              <a:rPr lang="en-CA" i="1" dirty="0"/>
              <a:t>Creating Significant Learning Experiences</a:t>
            </a:r>
          </a:p>
          <a:p>
            <a:r>
              <a:rPr lang="en-CA" dirty="0"/>
              <a:t>Terry Doyle, </a:t>
            </a:r>
            <a:r>
              <a:rPr lang="en-CA" i="1" dirty="0"/>
              <a:t>Learner-Centered Teaching</a:t>
            </a:r>
          </a:p>
          <a:p>
            <a:r>
              <a:rPr lang="en-CA" dirty="0"/>
              <a:t>Jose Antonio Bowen, </a:t>
            </a:r>
            <a:r>
              <a:rPr lang="en-CA" i="1" dirty="0"/>
              <a:t>Teaching Naked</a:t>
            </a:r>
          </a:p>
          <a:p>
            <a:r>
              <a:rPr lang="en-CA" dirty="0"/>
              <a:t>Susan Ambrose et al, </a:t>
            </a:r>
            <a:r>
              <a:rPr lang="en-CA" i="1" dirty="0"/>
              <a:t>How Learning Works: Seven Researched Principles for Smart Teaching</a:t>
            </a:r>
          </a:p>
          <a:p>
            <a:endParaRPr lang="en-CA" dirty="0"/>
          </a:p>
        </p:txBody>
      </p:sp>
    </p:spTree>
    <p:extLst>
      <p:ext uri="{BB962C8B-B14F-4D97-AF65-F5344CB8AC3E}">
        <p14:creationId xmlns:p14="http://schemas.microsoft.com/office/powerpoint/2010/main" val="342520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Reflection</a:t>
            </a:r>
          </a:p>
        </p:txBody>
      </p:sp>
      <p:sp>
        <p:nvSpPr>
          <p:cNvPr id="3" name="Content Placeholder 2"/>
          <p:cNvSpPr>
            <a:spLocks noGrp="1"/>
          </p:cNvSpPr>
          <p:nvPr>
            <p:ph idx="1"/>
          </p:nvPr>
        </p:nvSpPr>
        <p:spPr/>
        <p:txBody>
          <a:bodyPr/>
          <a:lstStyle/>
          <a:p>
            <a:r>
              <a:rPr lang="en-CA" dirty="0"/>
              <a:t>How do you already use reflection in your classrooms?</a:t>
            </a:r>
          </a:p>
          <a:p>
            <a:r>
              <a:rPr lang="en-CA" dirty="0"/>
              <a:t>Why do you use reflection in this way?</a:t>
            </a:r>
          </a:p>
        </p:txBody>
      </p:sp>
    </p:spTree>
    <p:extLst>
      <p:ext uri="{BB962C8B-B14F-4D97-AF65-F5344CB8AC3E}">
        <p14:creationId xmlns:p14="http://schemas.microsoft.com/office/powerpoint/2010/main" val="934706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Reflection</a:t>
            </a:r>
          </a:p>
        </p:txBody>
      </p:sp>
      <p:sp>
        <p:nvSpPr>
          <p:cNvPr id="3" name="Content Placeholder 2"/>
          <p:cNvSpPr>
            <a:spLocks noGrp="1"/>
          </p:cNvSpPr>
          <p:nvPr>
            <p:ph idx="1"/>
          </p:nvPr>
        </p:nvSpPr>
        <p:spPr/>
        <p:txBody>
          <a:bodyPr/>
          <a:lstStyle/>
          <a:p>
            <a:r>
              <a:rPr lang="en-CA" dirty="0"/>
              <a:t>Research shows that reflecting on learning experiences leads to more learning than simply experience alone </a:t>
            </a:r>
          </a:p>
          <a:p>
            <a:pPr marL="0" indent="0">
              <a:buNone/>
            </a:pPr>
            <a:endParaRPr lang="en-CA" dirty="0"/>
          </a:p>
          <a:p>
            <a:pPr marL="0" indent="0">
              <a:buNone/>
            </a:pPr>
            <a:r>
              <a:rPr lang="en-CA" dirty="0"/>
              <a:t>(Dewey; Brown et al; Fink; Doyle; Ambrose et al; Bowen; and others)</a:t>
            </a:r>
          </a:p>
          <a:p>
            <a:endParaRPr lang="en-CA" dirty="0"/>
          </a:p>
        </p:txBody>
      </p:sp>
    </p:spTree>
    <p:extLst>
      <p:ext uri="{BB962C8B-B14F-4D97-AF65-F5344CB8AC3E}">
        <p14:creationId xmlns:p14="http://schemas.microsoft.com/office/powerpoint/2010/main" val="372776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1295400"/>
          </a:xfrm>
        </p:spPr>
        <p:txBody>
          <a:bodyPr/>
          <a:lstStyle/>
          <a:p>
            <a:r>
              <a:rPr lang="en-CA" dirty="0"/>
              <a:t>Reflection and Active Learning</a:t>
            </a:r>
          </a:p>
        </p:txBody>
      </p:sp>
      <p:pic>
        <p:nvPicPr>
          <p:cNvPr id="5" name="Content Placeholder 4"/>
          <p:cNvPicPr>
            <a:picLocks noGrp="1" noChangeAspect="1"/>
          </p:cNvPicPr>
          <p:nvPr>
            <p:ph idx="1"/>
          </p:nvPr>
        </p:nvPicPr>
        <p:blipFill>
          <a:blip r:embed="rId3"/>
          <a:stretch>
            <a:fillRect/>
          </a:stretch>
        </p:blipFill>
        <p:spPr>
          <a:xfrm>
            <a:off x="2381214" y="2057400"/>
            <a:ext cx="7468906" cy="3352800"/>
          </a:xfrm>
          <a:prstGeom prst="rect">
            <a:avLst/>
          </a:prstGeom>
        </p:spPr>
      </p:pic>
      <p:sp>
        <p:nvSpPr>
          <p:cNvPr id="6" name="TextBox 5"/>
          <p:cNvSpPr txBox="1"/>
          <p:nvPr/>
        </p:nvSpPr>
        <p:spPr>
          <a:xfrm>
            <a:off x="7620000" y="5410200"/>
            <a:ext cx="2209800" cy="369332"/>
          </a:xfrm>
          <a:prstGeom prst="rect">
            <a:avLst/>
          </a:prstGeom>
          <a:noFill/>
        </p:spPr>
        <p:txBody>
          <a:bodyPr wrap="square" rtlCol="0">
            <a:spAutoFit/>
          </a:bodyPr>
          <a:lstStyle/>
          <a:p>
            <a:r>
              <a:rPr lang="en-CA" dirty="0"/>
              <a:t>(Fink 116)</a:t>
            </a:r>
          </a:p>
        </p:txBody>
      </p:sp>
    </p:spTree>
    <p:extLst>
      <p:ext uri="{BB962C8B-B14F-4D97-AF65-F5344CB8AC3E}">
        <p14:creationId xmlns:p14="http://schemas.microsoft.com/office/powerpoint/2010/main" val="92012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8200"/>
            <a:ext cx="8229600" cy="1219200"/>
          </a:xfrm>
        </p:spPr>
        <p:txBody>
          <a:bodyPr/>
          <a:lstStyle/>
          <a:p>
            <a:r>
              <a:rPr lang="en-CA" dirty="0"/>
              <a:t>Reflection and Active Learning</a:t>
            </a:r>
          </a:p>
        </p:txBody>
      </p:sp>
      <p:pic>
        <p:nvPicPr>
          <p:cNvPr id="4" name="Content Placeholder 3"/>
          <p:cNvPicPr>
            <a:picLocks noGrp="1" noChangeAspect="1"/>
          </p:cNvPicPr>
          <p:nvPr>
            <p:ph idx="1"/>
          </p:nvPr>
        </p:nvPicPr>
        <p:blipFill>
          <a:blip r:embed="rId3"/>
          <a:stretch>
            <a:fillRect/>
          </a:stretch>
        </p:blipFill>
        <p:spPr>
          <a:xfrm>
            <a:off x="3200400" y="2082373"/>
            <a:ext cx="5791200" cy="3856893"/>
          </a:xfrm>
          <a:prstGeom prst="rect">
            <a:avLst/>
          </a:prstGeom>
        </p:spPr>
      </p:pic>
      <p:sp>
        <p:nvSpPr>
          <p:cNvPr id="5" name="TextBox 4"/>
          <p:cNvSpPr txBox="1"/>
          <p:nvPr/>
        </p:nvSpPr>
        <p:spPr>
          <a:xfrm>
            <a:off x="7848600" y="6248400"/>
            <a:ext cx="2133600" cy="381000"/>
          </a:xfrm>
          <a:prstGeom prst="rect">
            <a:avLst/>
          </a:prstGeom>
          <a:noFill/>
        </p:spPr>
        <p:txBody>
          <a:bodyPr wrap="square" rtlCol="0">
            <a:spAutoFit/>
          </a:bodyPr>
          <a:lstStyle/>
          <a:p>
            <a:r>
              <a:rPr lang="en-CA" dirty="0"/>
              <a:t>(Fink 119)</a:t>
            </a:r>
          </a:p>
        </p:txBody>
      </p:sp>
    </p:spTree>
    <p:extLst>
      <p:ext uri="{BB962C8B-B14F-4D97-AF65-F5344CB8AC3E}">
        <p14:creationId xmlns:p14="http://schemas.microsoft.com/office/powerpoint/2010/main" val="35137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219200"/>
          </a:xfrm>
        </p:spPr>
        <p:txBody>
          <a:bodyPr/>
          <a:lstStyle/>
          <a:p>
            <a:r>
              <a:rPr lang="en-CA" dirty="0"/>
              <a:t>Reflection and Active Learning</a:t>
            </a:r>
          </a:p>
        </p:txBody>
      </p:sp>
      <p:sp>
        <p:nvSpPr>
          <p:cNvPr id="3" name="Content Placeholder 2"/>
          <p:cNvSpPr>
            <a:spLocks noGrp="1"/>
          </p:cNvSpPr>
          <p:nvPr>
            <p:ph idx="1"/>
          </p:nvPr>
        </p:nvSpPr>
        <p:spPr>
          <a:xfrm>
            <a:off x="990600" y="2209801"/>
            <a:ext cx="10287000" cy="3916363"/>
          </a:xfrm>
        </p:spPr>
        <p:txBody>
          <a:bodyPr/>
          <a:lstStyle/>
          <a:p>
            <a:r>
              <a:rPr lang="en-CA" dirty="0"/>
              <a:t>Reflection involves several cognitive activities:</a:t>
            </a:r>
          </a:p>
          <a:p>
            <a:pPr lvl="1"/>
            <a:r>
              <a:rPr lang="en-CA" dirty="0"/>
              <a:t>Retrieval (Brown et al 27, 66)</a:t>
            </a:r>
          </a:p>
          <a:p>
            <a:pPr lvl="1"/>
            <a:r>
              <a:rPr lang="en-CA" dirty="0"/>
              <a:t>Elaboration (Brown et al 89, 207; Doyle 145)</a:t>
            </a:r>
          </a:p>
          <a:p>
            <a:pPr lvl="1"/>
            <a:r>
              <a:rPr lang="en-CA" dirty="0"/>
              <a:t>Generation (Brown et al 89, 208)</a:t>
            </a:r>
          </a:p>
        </p:txBody>
      </p:sp>
    </p:spTree>
    <p:extLst>
      <p:ext uri="{BB962C8B-B14F-4D97-AF65-F5344CB8AC3E}">
        <p14:creationId xmlns:p14="http://schemas.microsoft.com/office/powerpoint/2010/main" val="1686843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0"/>
            <a:ext cx="8229600" cy="1066800"/>
          </a:xfrm>
        </p:spPr>
        <p:txBody>
          <a:bodyPr/>
          <a:lstStyle/>
          <a:p>
            <a:r>
              <a:rPr lang="en-CA" dirty="0"/>
              <a:t> Why Is this Important?</a:t>
            </a:r>
          </a:p>
        </p:txBody>
      </p:sp>
      <p:sp>
        <p:nvSpPr>
          <p:cNvPr id="3" name="Content Placeholder 2"/>
          <p:cNvSpPr>
            <a:spLocks noGrp="1"/>
          </p:cNvSpPr>
          <p:nvPr>
            <p:ph idx="1"/>
          </p:nvPr>
        </p:nvSpPr>
        <p:spPr>
          <a:xfrm>
            <a:off x="762000" y="1905000"/>
            <a:ext cx="10744200" cy="4572000"/>
          </a:xfrm>
        </p:spPr>
        <p:txBody>
          <a:bodyPr>
            <a:normAutofit/>
          </a:bodyPr>
          <a:lstStyle/>
          <a:p>
            <a:r>
              <a:rPr lang="en-CA" dirty="0"/>
              <a:t>Students cling to previous knowledge, even if all evidence points to it being incorrect (Bain 23)</a:t>
            </a:r>
          </a:p>
          <a:p>
            <a:r>
              <a:rPr lang="en-CA" dirty="0"/>
              <a:t>Mental models change slowly (Bain 27-30)</a:t>
            </a:r>
          </a:p>
          <a:p>
            <a:r>
              <a:rPr lang="en-CA" dirty="0"/>
              <a:t>Reflection increases the number of connections our students can make between new learning and prior knowledge (Doyle 145)</a:t>
            </a:r>
          </a:p>
        </p:txBody>
      </p:sp>
    </p:spTree>
    <p:extLst>
      <p:ext uri="{BB962C8B-B14F-4D97-AF65-F5344CB8AC3E}">
        <p14:creationId xmlns:p14="http://schemas.microsoft.com/office/powerpoint/2010/main" val="4040362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This Work for You?</a:t>
            </a:r>
          </a:p>
        </p:txBody>
      </p:sp>
      <p:sp>
        <p:nvSpPr>
          <p:cNvPr id="3" name="Content Placeholder 2"/>
          <p:cNvSpPr>
            <a:spLocks noGrp="1"/>
          </p:cNvSpPr>
          <p:nvPr>
            <p:ph idx="1"/>
          </p:nvPr>
        </p:nvSpPr>
        <p:spPr/>
        <p:txBody>
          <a:bodyPr/>
          <a:lstStyle/>
          <a:p>
            <a:r>
              <a:rPr lang="en-US" dirty="0"/>
              <a:t>First by yourself, and then in pairs, list some of your go-to activities for </a:t>
            </a:r>
            <a:r>
              <a:rPr lang="en-CA" dirty="0"/>
              <a:t>retrieval, elaboration, and generation</a:t>
            </a:r>
          </a:p>
          <a:p>
            <a:r>
              <a:rPr lang="en-CA" dirty="0"/>
              <a:t>How can you integrate more of this?</a:t>
            </a:r>
            <a:endParaRPr lang="en-US" dirty="0"/>
          </a:p>
        </p:txBody>
      </p:sp>
    </p:spTree>
    <p:extLst>
      <p:ext uri="{BB962C8B-B14F-4D97-AF65-F5344CB8AC3E}">
        <p14:creationId xmlns:p14="http://schemas.microsoft.com/office/powerpoint/2010/main" val="2477721470"/>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acEw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ini New Faculty Ori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ini New Faculty Ori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Introduction to Blended Learning</Template>
  <TotalTime>1461</TotalTime>
  <Words>2087</Words>
  <Application>Microsoft Office PowerPoint</Application>
  <PresentationFormat>Widescreen</PresentationFormat>
  <Paragraphs>187</Paragraphs>
  <Slides>21</Slides>
  <Notes>19</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21</vt:i4>
      </vt:variant>
    </vt:vector>
  </HeadingPairs>
  <TitlesOfParts>
    <vt:vector size="30" baseType="lpstr">
      <vt:lpstr>Arial</vt:lpstr>
      <vt:lpstr>Calibri</vt:lpstr>
      <vt:lpstr>Constantia</vt:lpstr>
      <vt:lpstr>Wingdings 2</vt:lpstr>
      <vt:lpstr>MacEwan Theme</vt:lpstr>
      <vt:lpstr>1_mini New Faculty Orientation</vt:lpstr>
      <vt:lpstr>mini New Faculty Orientation</vt:lpstr>
      <vt:lpstr>Flow</vt:lpstr>
      <vt:lpstr>1_Flow</vt:lpstr>
      <vt:lpstr>Reflective Teaching Practice and Teaching Reflective Practice</vt:lpstr>
      <vt:lpstr>Overview</vt:lpstr>
      <vt:lpstr>Reflection</vt:lpstr>
      <vt:lpstr>Reflection</vt:lpstr>
      <vt:lpstr>Reflection and Active Learning</vt:lpstr>
      <vt:lpstr>Reflection and Active Learning</vt:lpstr>
      <vt:lpstr>Reflection and Active Learning</vt:lpstr>
      <vt:lpstr> Why Is this Important?</vt:lpstr>
      <vt:lpstr>How Can This Work for You?</vt:lpstr>
      <vt:lpstr>One Option: Prompts</vt:lpstr>
      <vt:lpstr>Prompts: Examples</vt:lpstr>
      <vt:lpstr>Prompts: Examples</vt:lpstr>
      <vt:lpstr>Writing Prompts</vt:lpstr>
      <vt:lpstr>Prompts</vt:lpstr>
      <vt:lpstr>Interleaving</vt:lpstr>
      <vt:lpstr>Reflective Activities</vt:lpstr>
      <vt:lpstr>Using Reflection for Ourselves</vt:lpstr>
      <vt:lpstr>Using Reflection for Ourselves</vt:lpstr>
      <vt:lpstr>Summary</vt:lpstr>
      <vt:lpstr>Closing Activity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IvesC2</dc:creator>
  <cp:lastModifiedBy>Carolyn Ives</cp:lastModifiedBy>
  <cp:revision>63</cp:revision>
  <cp:lastPrinted>2016-08-30T20:18:37Z</cp:lastPrinted>
  <dcterms:created xsi:type="dcterms:W3CDTF">2016-05-12T23:54:45Z</dcterms:created>
  <dcterms:modified xsi:type="dcterms:W3CDTF">2019-10-11T17:15:05Z</dcterms:modified>
</cp:coreProperties>
</file>